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tags/tag4.xml" ContentType="application/vnd.openxmlformats-officedocument.presentationml.tags+xml"/>
  <Override PartName="/ppt/notesSlides/notesSlide4.xml" ContentType="application/vnd.openxmlformats-officedocument.presentationml.notesSlide+xml"/>
  <Override PartName="/ppt/tags/tag5.xml" ContentType="application/vnd.openxmlformats-officedocument.presentationml.tags+xml"/>
  <Override PartName="/ppt/notesSlides/notesSlide5.xml" ContentType="application/vnd.openxmlformats-officedocument.presentationml.notesSlide+xml"/>
  <Override PartName="/ppt/tags/tag6.xml" ContentType="application/vnd.openxmlformats-officedocument.presentationml.tags+xml"/>
  <Override PartName="/ppt/notesSlides/notesSlide6.xml" ContentType="application/vnd.openxmlformats-officedocument.presentationml.notesSlide+xml"/>
  <Override PartName="/ppt/tags/tag7.xml" ContentType="application/vnd.openxmlformats-officedocument.presentationml.tags+xml"/>
  <Override PartName="/ppt/notesSlides/notesSlide7.xml" ContentType="application/vnd.openxmlformats-officedocument.presentationml.notesSlide+xml"/>
  <Override PartName="/ppt/tags/tag8.xml" ContentType="application/vnd.openxmlformats-officedocument.presentationml.tags+xml"/>
  <Override PartName="/ppt/notesSlides/notesSlide8.xml" ContentType="application/vnd.openxmlformats-officedocument.presentationml.notesSlide+xml"/>
  <Override PartName="/ppt/tags/tag9.xml" ContentType="application/vnd.openxmlformats-officedocument.presentationml.tags+xml"/>
  <Override PartName="/ppt/notesSlides/notesSlide9.xml" ContentType="application/vnd.openxmlformats-officedocument.presentationml.notesSlide+xml"/>
  <Override PartName="/ppt/tags/tag10.xml" ContentType="application/vnd.openxmlformats-officedocument.presentationml.tags+xml"/>
  <Override PartName="/ppt/notesSlides/notesSlide10.xml" ContentType="application/vnd.openxmlformats-officedocument.presentationml.notesSlide+xml"/>
  <Override PartName="/ppt/tags/tag11.xml" ContentType="application/vnd.openxmlformats-officedocument.presentationml.tags+xml"/>
  <Override PartName="/ppt/notesSlides/notesSlide11.xml" ContentType="application/vnd.openxmlformats-officedocument.presentationml.notesSlide+xml"/>
  <Override PartName="/ppt/tags/tag12.xml" ContentType="application/vnd.openxmlformats-officedocument.presentationml.tags+xml"/>
  <Override PartName="/ppt/notesSlides/notesSlide12.xml" ContentType="application/vnd.openxmlformats-officedocument.presentationml.notesSlide+xml"/>
  <Override PartName="/ppt/tags/tag13.xml" ContentType="application/vnd.openxmlformats-officedocument.presentationml.tags+xml"/>
  <Override PartName="/ppt/notesSlides/notesSlide13.xml" ContentType="application/vnd.openxmlformats-officedocument.presentationml.notesSlide+xml"/>
  <Override PartName="/ppt/tags/tag14.xml" ContentType="application/vnd.openxmlformats-officedocument.presentationml.tags+xml"/>
  <Override PartName="/ppt/notesSlides/notesSlide14.xml" ContentType="application/vnd.openxmlformats-officedocument.presentationml.notesSlide+xml"/>
  <Override PartName="/ppt/tags/tag15.xml" ContentType="application/vnd.openxmlformats-officedocument.presentationml.tags+xml"/>
  <Override PartName="/ppt/notesSlides/notesSlide15.xml" ContentType="application/vnd.openxmlformats-officedocument.presentationml.notesSlide+xml"/>
  <Override PartName="/ppt/tags/tag16.xml" ContentType="application/vnd.openxmlformats-officedocument.presentationml.tags+xml"/>
  <Override PartName="/ppt/notesSlides/notesSlide16.xml" ContentType="application/vnd.openxmlformats-officedocument.presentationml.notesSlide+xml"/>
  <Override PartName="/ppt/tags/tag17.xml" ContentType="application/vnd.openxmlformats-officedocument.presentationml.tags+xml"/>
  <Override PartName="/ppt/notesSlides/notesSlide17.xml" ContentType="application/vnd.openxmlformats-officedocument.presentationml.notesSlide+xml"/>
  <Override PartName="/ppt/tags/tag18.xml" ContentType="application/vnd.openxmlformats-officedocument.presentationml.tags+xml"/>
  <Override PartName="/ppt/notesSlides/notesSlide18.xml" ContentType="application/vnd.openxmlformats-officedocument.presentationml.notesSlide+xml"/>
  <Override PartName="/ppt/tags/tag19.xml" ContentType="application/vnd.openxmlformats-officedocument.presentationml.tags+xml"/>
  <Override PartName="/ppt/notesSlides/notesSlide19.xml" ContentType="application/vnd.openxmlformats-officedocument.presentationml.notesSlide+xml"/>
  <Override PartName="/ppt/tags/tag20.xml" ContentType="application/vnd.openxmlformats-officedocument.presentationml.tags+xml"/>
  <Override PartName="/ppt/notesSlides/notesSlide20.xml" ContentType="application/vnd.openxmlformats-officedocument.presentationml.notesSlide+xml"/>
  <Override PartName="/ppt/tags/tag21.xml" ContentType="application/vnd.openxmlformats-officedocument.presentationml.tags+xml"/>
  <Override PartName="/ppt/notesSlides/notesSlide21.xml" ContentType="application/vnd.openxmlformats-officedocument.presentationml.notesSlide+xml"/>
  <Override PartName="/ppt/tags/tag22.xml" ContentType="application/vnd.openxmlformats-officedocument.presentationml.tags+xml"/>
  <Override PartName="/ppt/notesSlides/notesSlide22.xml" ContentType="application/vnd.openxmlformats-officedocument.presentationml.notesSlide+xml"/>
  <Override PartName="/ppt/tags/tag23.xml" ContentType="application/vnd.openxmlformats-officedocument.presentationml.tags+xml"/>
  <Override PartName="/ppt/notesSlides/notesSlide23.xml" ContentType="application/vnd.openxmlformats-officedocument.presentationml.notesSlide+xml"/>
  <Override PartName="/ppt/tags/tag24.xml" ContentType="application/vnd.openxmlformats-officedocument.presentationml.tags+xml"/>
  <Override PartName="/ppt/notesSlides/notesSlide24.xml" ContentType="application/vnd.openxmlformats-officedocument.presentationml.notesSlide+xml"/>
  <Override PartName="/ppt/tags/tag25.xml" ContentType="application/vnd.openxmlformats-officedocument.presentationml.tags+xml"/>
  <Override PartName="/ppt/notesSlides/notesSlide25.xml" ContentType="application/vnd.openxmlformats-officedocument.presentationml.notesSlide+xml"/>
  <Override PartName="/ppt/tags/tag26.xml" ContentType="application/vnd.openxmlformats-officedocument.presentationml.tags+xml"/>
  <Override PartName="/ppt/notesSlides/notesSlide26.xml" ContentType="application/vnd.openxmlformats-officedocument.presentationml.notesSlide+xml"/>
  <Override PartName="/ppt/tags/tag27.xml" ContentType="application/vnd.openxmlformats-officedocument.presentationml.tags+xml"/>
  <Override PartName="/ppt/notesSlides/notesSlide27.xml" ContentType="application/vnd.openxmlformats-officedocument.presentationml.notesSlide+xml"/>
  <Override PartName="/ppt/tags/tag28.xml" ContentType="application/vnd.openxmlformats-officedocument.presentationml.tags+xml"/>
  <Override PartName="/ppt/notesSlides/notesSlide28.xml" ContentType="application/vnd.openxmlformats-officedocument.presentationml.notesSlide+xml"/>
  <Override PartName="/ppt/tags/tag29.xml" ContentType="application/vnd.openxmlformats-officedocument.presentationml.tags+xml"/>
  <Override PartName="/ppt/notesSlides/notesSlide29.xml" ContentType="application/vnd.openxmlformats-officedocument.presentationml.notesSlide+xml"/>
  <Override PartName="/ppt/tags/tag30.xml" ContentType="application/vnd.openxmlformats-officedocument.presentationml.tags+xml"/>
  <Override PartName="/ppt/notesSlides/notesSlide30.xml" ContentType="application/vnd.openxmlformats-officedocument.presentationml.notesSlide+xml"/>
  <Override PartName="/ppt/tags/tag31.xml" ContentType="application/vnd.openxmlformats-officedocument.presentationml.tags+xml"/>
  <Override PartName="/ppt/notesSlides/notesSlide31.xml" ContentType="application/vnd.openxmlformats-officedocument.presentationml.notesSlide+xml"/>
  <Override PartName="/ppt/tags/tag32.xml" ContentType="application/vnd.openxmlformats-officedocument.presentationml.tags+xml"/>
  <Override PartName="/ppt/notesSlides/notesSlide32.xml" ContentType="application/vnd.openxmlformats-officedocument.presentationml.notesSlide+xml"/>
  <Override PartName="/ppt/tags/tag33.xml" ContentType="application/vnd.openxmlformats-officedocument.presentationml.tags+xml"/>
  <Override PartName="/ppt/notesSlides/notesSlide33.xml" ContentType="application/vnd.openxmlformats-officedocument.presentationml.notesSlide+xml"/>
  <Override PartName="/ppt/tags/tag34.xml" ContentType="application/vnd.openxmlformats-officedocument.presentationml.tags+xml"/>
  <Override PartName="/ppt/notesSlides/notesSlide34.xml" ContentType="application/vnd.openxmlformats-officedocument.presentationml.notesSlide+xml"/>
  <Override PartName="/ppt/tags/tag35.xml" ContentType="application/vnd.openxmlformats-officedocument.presentationml.tags+xml"/>
  <Override PartName="/ppt/notesSlides/notesSlide35.xml" ContentType="application/vnd.openxmlformats-officedocument.presentationml.notesSlide+xml"/>
  <Override PartName="/ppt/tags/tag36.xml" ContentType="application/vnd.openxmlformats-officedocument.presentationml.tags+xml"/>
  <Override PartName="/ppt/notesSlides/notesSlide36.xml" ContentType="application/vnd.openxmlformats-officedocument.presentationml.notesSlide+xml"/>
  <Override PartName="/ppt/tags/tag37.xml" ContentType="application/vnd.openxmlformats-officedocument.presentationml.tags+xml"/>
  <Override PartName="/ppt/notesSlides/notesSlide37.xml" ContentType="application/vnd.openxmlformats-officedocument.presentationml.notesSlide+xml"/>
  <Override PartName="/ppt/tags/tag38.xml" ContentType="application/vnd.openxmlformats-officedocument.presentationml.tags+xml"/>
  <Override PartName="/ppt/notesSlides/notesSlide38.xml" ContentType="application/vnd.openxmlformats-officedocument.presentationml.notesSlide+xml"/>
  <Override PartName="/ppt/tags/tag39.xml" ContentType="application/vnd.openxmlformats-officedocument.presentationml.tags+xml"/>
  <Override PartName="/ppt/notesSlides/notesSlide39.xml" ContentType="application/vnd.openxmlformats-officedocument.presentationml.notesSlide+xml"/>
  <Override PartName="/ppt/tags/tag40.xml" ContentType="application/vnd.openxmlformats-officedocument.presentationml.tags+xml"/>
  <Override PartName="/ppt/notesSlides/notesSlide40.xml" ContentType="application/vnd.openxmlformats-officedocument.presentationml.notesSlide+xml"/>
  <Override PartName="/ppt/tags/tag41.xml" ContentType="application/vnd.openxmlformats-officedocument.presentationml.tags+xml"/>
  <Override PartName="/ppt/notesSlides/notesSlide41.xml" ContentType="application/vnd.openxmlformats-officedocument.presentationml.notesSlide+xml"/>
  <Override PartName="/ppt/tags/tag42.xml" ContentType="application/vnd.openxmlformats-officedocument.presentationml.tags+xml"/>
  <Override PartName="/ppt/notesSlides/notesSlide42.xml" ContentType="application/vnd.openxmlformats-officedocument.presentationml.notesSlide+xml"/>
  <Override PartName="/ppt/tags/tag4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44"/>
  </p:notesMasterIdLst>
  <p:handoutMasterIdLst>
    <p:handoutMasterId r:id="rId45"/>
  </p:handoutMasterIdLst>
  <p:sldIdLst>
    <p:sldId id="1181" r:id="rId2"/>
    <p:sldId id="1182" r:id="rId3"/>
    <p:sldId id="1233" r:id="rId4"/>
    <p:sldId id="1234" r:id="rId5"/>
    <p:sldId id="1030" r:id="rId6"/>
    <p:sldId id="1245" r:id="rId7"/>
    <p:sldId id="1235" r:id="rId8"/>
    <p:sldId id="1172" r:id="rId9"/>
    <p:sldId id="1236" r:id="rId10"/>
    <p:sldId id="1237" r:id="rId11"/>
    <p:sldId id="1238" r:id="rId12"/>
    <p:sldId id="1239" r:id="rId13"/>
    <p:sldId id="1240" r:id="rId14"/>
    <p:sldId id="1241" r:id="rId15"/>
    <p:sldId id="1242" r:id="rId16"/>
    <p:sldId id="1243" r:id="rId17"/>
    <p:sldId id="1244" r:id="rId18"/>
    <p:sldId id="1254" r:id="rId19"/>
    <p:sldId id="1253" r:id="rId20"/>
    <p:sldId id="1255" r:id="rId21"/>
    <p:sldId id="1256" r:id="rId22"/>
    <p:sldId id="1257" r:id="rId23"/>
    <p:sldId id="1258" r:id="rId24"/>
    <p:sldId id="1260" r:id="rId25"/>
    <p:sldId id="1259" r:id="rId26"/>
    <p:sldId id="1261" r:id="rId27"/>
    <p:sldId id="1262" r:id="rId28"/>
    <p:sldId id="1263" r:id="rId29"/>
    <p:sldId id="1247" r:id="rId30"/>
    <p:sldId id="1264" r:id="rId31"/>
    <p:sldId id="1265" r:id="rId32"/>
    <p:sldId id="1266" r:id="rId33"/>
    <p:sldId id="1270" r:id="rId34"/>
    <p:sldId id="1268" r:id="rId35"/>
    <p:sldId id="1267" r:id="rId36"/>
    <p:sldId id="1269" r:id="rId37"/>
    <p:sldId id="1248" r:id="rId38"/>
    <p:sldId id="1273" r:id="rId39"/>
    <p:sldId id="1271" r:id="rId40"/>
    <p:sldId id="1275" r:id="rId41"/>
    <p:sldId id="1276" r:id="rId42"/>
    <p:sldId id="1151" r:id="rId43"/>
  </p:sldIdLst>
  <p:sldSz cx="9144000" cy="6858000" type="screen4x3"/>
  <p:notesSz cx="7315200" cy="9601200"/>
  <p:embeddedFontLst>
    <p:embeddedFont>
      <p:font typeface="Calibri" panose="020F0502020204030204" pitchFamily="34" charset="0"/>
      <p:regular r:id="rId46"/>
      <p:bold r:id="rId47"/>
      <p:italic r:id="rId48"/>
      <p:boldItalic r:id="rId49"/>
    </p:embeddedFont>
    <p:embeddedFont>
      <p:font typeface="Roboto" pitchFamily="2" charset="0"/>
      <p:regular r:id="rId50"/>
      <p:bold r:id="rId51"/>
      <p:italic r:id="rId52"/>
      <p:boldItalic r:id="rId5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EECE1"/>
    <a:srgbClr val="C0504D"/>
    <a:srgbClr val="D11034"/>
    <a:srgbClr val="5F6A72"/>
    <a:srgbClr val="782C2C"/>
    <a:srgbClr val="993939"/>
    <a:srgbClr val="AD2323"/>
    <a:srgbClr val="C83232"/>
    <a:srgbClr val="9F3B3B"/>
    <a:srgbClr val="AE1E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867" autoAdjust="0"/>
    <p:restoredTop sz="84255" autoAdjust="0"/>
  </p:normalViewPr>
  <p:slideViewPr>
    <p:cSldViewPr>
      <p:cViewPr varScale="1">
        <p:scale>
          <a:sx n="76" d="100"/>
          <a:sy n="76" d="100"/>
        </p:scale>
        <p:origin x="1862" y="53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2964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2.fntdata"/><Relationship Id="rId50" Type="http://schemas.openxmlformats.org/officeDocument/2006/relationships/font" Target="fonts/font5.fntdata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handoutMaster" Target="handoutMasters/handoutMaster1.xml"/><Relationship Id="rId53" Type="http://schemas.openxmlformats.org/officeDocument/2006/relationships/font" Target="fonts/font8.fntdata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3.fntdata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6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1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4.fntdata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52" Type="http://schemas.openxmlformats.org/officeDocument/2006/relationships/font" Target="fonts/font7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r">
              <a:defRPr sz="1300"/>
            </a:lvl1pPr>
          </a:lstStyle>
          <a:p>
            <a:fld id="{51A969EA-8566-418D-AC96-BC5F6E9FAB6C}" type="datetimeFigureOut">
              <a:rPr lang="en-US" smtClean="0"/>
              <a:t>2/3/2016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r">
              <a:defRPr sz="1300"/>
            </a:lvl1pPr>
          </a:lstStyle>
          <a:p>
            <a:fld id="{EE82846E-1614-4B37-A9C4-3E0C2AE35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1736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r">
              <a:defRPr sz="1300"/>
            </a:lvl1pPr>
          </a:lstStyle>
          <a:p>
            <a:fld id="{33B07B4B-74D8-4C42-A719-1F93879497F8}" type="datetimeFigureOut">
              <a:rPr lang="en-US" smtClean="0"/>
              <a:t>2/3/2016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747" tIns="47873" rIns="95747" bIns="47873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5747" tIns="47873" rIns="95747" bIns="47873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r">
              <a:defRPr sz="1300"/>
            </a:lvl1pPr>
          </a:lstStyle>
          <a:p>
            <a:fld id="{F4EE911A-504C-45E1-9DD1-A7318D673F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946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2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3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4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5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6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7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8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9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0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1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2.xm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3.xm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4.xm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5.xm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6.xm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7.xml"/></Relationships>
</file>

<file path=ppt/notesSlides/_rels/notesSlide2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8.xml"/></Relationships>
</file>

<file path=ppt/notesSlides/_rels/notesSlide2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9.xml"/></Relationships>
</file>

<file path=ppt/notesSlides/_rels/notesSlide2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0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.xml"/></Relationships>
</file>

<file path=ppt/notesSlides/_rels/notesSlide3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1.xml"/></Relationships>
</file>

<file path=ppt/notesSlides/_rels/notesSlide3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2.xml"/></Relationships>
</file>

<file path=ppt/notesSlides/_rels/notesSlide3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3.xml"/></Relationships>
</file>

<file path=ppt/notesSlides/_rels/notesSlide3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4.xml"/></Relationships>
</file>

<file path=ppt/notesSlides/_rels/notesSlide3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5.xml"/></Relationships>
</file>

<file path=ppt/notesSlides/_rels/notesSlide3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6.xml"/></Relationships>
</file>

<file path=ppt/notesSlides/_rels/notesSlide3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7.xml"/></Relationships>
</file>

<file path=ppt/notesSlides/_rels/notesSlide3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8.xml"/></Relationships>
</file>

<file path=ppt/notesSlides/_rels/notesSlide3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9.xml"/></Relationships>
</file>

<file path=ppt/notesSlides/_rels/notesSlide3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0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.xml"/></Relationships>
</file>

<file path=ppt/notesSlides/_rels/notesSlide4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1.xml"/></Relationships>
</file>

<file path=ppt/notesSlides/_rels/notesSlide4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2.xml"/></Relationships>
</file>

<file path=ppt/notesSlides/_rels/notesSlide4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3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6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7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8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9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 smtClean="0"/>
              <a:t>7:00 – 7:05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20415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7436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4259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6281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9370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3077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3876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8712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 smtClean="0"/>
              <a:t>7:00 – 7:05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81725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 smtClean="0"/>
              <a:t>7:00 – 7:05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68594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 smtClean="0"/>
              <a:t>7:00 – 7:05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94226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 smtClean="0"/>
              <a:t>Start</a:t>
            </a:r>
            <a:r>
              <a:rPr lang="en-US" baseline="0" dirty="0" smtClean="0"/>
              <a:t> at 6:45 PM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07389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 smtClean="0"/>
              <a:t>7:00 – 7:05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45116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 smtClean="0"/>
              <a:t>7:00 – 7:05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846909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 smtClean="0"/>
              <a:t>7:00 – 7:05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76379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 smtClean="0"/>
              <a:t>7:00 – 7:05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20926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 smtClean="0"/>
              <a:t>7:00 – 7:05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51584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 smtClean="0"/>
              <a:t>7:00 – 7:05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08723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 smtClean="0"/>
              <a:t>7:00 – 7:05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67514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 smtClean="0"/>
              <a:t>7:00 – 7:05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79141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 smtClean="0"/>
              <a:t>Send snapshot from </a:t>
            </a:r>
            <a:r>
              <a:rPr lang="en-US" dirty="0" err="1" smtClean="0"/>
              <a:t>Git</a:t>
            </a:r>
            <a:r>
              <a:rPr lang="en-US" baseline="0" dirty="0" smtClean="0"/>
              <a:t> command line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424506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 smtClean="0"/>
              <a:t>7:00 – 7:05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88244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smtClean="0"/>
              <a:t>
Poll Title: Stacey Asks: "What's the best day/time for virtual office hours?"
https://www.polleverywhere.com/multiple_choice_polls/6v2oB8qFXoKv9TU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92709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 smtClean="0"/>
              <a:t>7:00 – 7:05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23211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 smtClean="0"/>
              <a:t>7:00 – 7:05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94376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 smtClean="0"/>
              <a:t>7:00 – 7:05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22933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 smtClean="0"/>
              <a:t>7:00 – 7:05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02155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 smtClean="0"/>
              <a:t>7:00 – 7:05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59958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 smtClean="0"/>
              <a:t>Send snapshot from </a:t>
            </a:r>
            <a:r>
              <a:rPr lang="en-US" dirty="0" err="1" smtClean="0"/>
              <a:t>Git</a:t>
            </a:r>
            <a:r>
              <a:rPr lang="en-US" baseline="0" dirty="0" smtClean="0"/>
              <a:t> command line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52739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 smtClean="0"/>
              <a:t>Send snapshot from </a:t>
            </a:r>
            <a:r>
              <a:rPr lang="en-US" dirty="0" err="1" smtClean="0"/>
              <a:t>Git</a:t>
            </a:r>
            <a:r>
              <a:rPr lang="en-US" baseline="0" dirty="0" smtClean="0"/>
              <a:t> command line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32612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 smtClean="0"/>
              <a:t>7:00 – 7:05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18003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 smtClean="0"/>
              <a:t>Send snapshot from </a:t>
            </a:r>
            <a:r>
              <a:rPr lang="en-US" dirty="0" err="1" smtClean="0"/>
              <a:t>Git</a:t>
            </a:r>
            <a:r>
              <a:rPr lang="en-US" baseline="0" dirty="0" smtClean="0"/>
              <a:t> command line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26822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 smtClean="0"/>
              <a:t>7:00 – 7:05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5370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 smtClean="0"/>
              <a:t>7:00 – 7:05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67993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 smtClean="0"/>
              <a:t>7:00 – 7:05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31303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 smtClean="0"/>
              <a:t>Send snapshot from </a:t>
            </a:r>
            <a:r>
              <a:rPr lang="en-US" dirty="0" err="1" smtClean="0"/>
              <a:t>Git</a:t>
            </a:r>
            <a:r>
              <a:rPr lang="en-US" baseline="0" dirty="0" smtClean="0"/>
              <a:t> command line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79364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 smtClean="0"/>
              <a:t>7:00 – 7:05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0120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41808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2723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771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1295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1992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2DAE4-C87D-464C-8529-C68309DD1CFC}" type="datetimeFigureOut">
              <a:rPr lang="en-US" smtClean="0"/>
              <a:t>2/3/2016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885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2DAE4-C87D-464C-8529-C68309DD1CFC}" type="datetimeFigureOut">
              <a:rPr lang="en-US" smtClean="0"/>
              <a:t>2/3/2016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117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2DAE4-C87D-464C-8529-C68309DD1CFC}" type="datetimeFigureOut">
              <a:rPr lang="en-US" smtClean="0"/>
              <a:t>2/3/2016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244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2DAE4-C87D-464C-8529-C68309DD1CFC}" type="datetimeFigureOut">
              <a:rPr lang="en-US" smtClean="0"/>
              <a:t>2/3/2016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101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F2DAE4-C87D-464C-8529-C68309DD1CFC}" type="datetimeFigureOut">
              <a:rPr lang="en-US" smtClean="0"/>
              <a:t>2/3/2016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6781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5" r:id="rId4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ctr" defTabSz="6858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6858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baymard.com/blog/line-length-readability" TargetMode="External"/><Relationship Id="rId4" Type="http://schemas.openxmlformats.org/officeDocument/2006/relationships/hyperlink" Target="https://www.smashingmagazine.com/2011/10/16-pixels-body-copy-anything-less-costly-mistake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3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eveloper.mozilla.org/en-US/docs/Web/CSS/Pseudo-classes" TargetMode="External"/><Relationship Id="rId4" Type="http://schemas.openxmlformats.org/officeDocument/2006/relationships/image" Target="../media/image2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hyperlink" Target="https://developer.mozilla.org/en-US/docs/Web/CSS/Pseudo-elements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64080"/>
          </a:xfrm>
          <a:prstGeom prst="rect">
            <a:avLst/>
          </a:prstGeom>
        </p:spPr>
      </p:pic>
      <p:sp>
        <p:nvSpPr>
          <p:cNvPr id="9" name="Flowchart: Process 8"/>
          <p:cNvSpPr/>
          <p:nvPr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304800" y="2639437"/>
            <a:ext cx="6457950" cy="1098174"/>
          </a:xfrm>
        </p:spPr>
        <p:txBody>
          <a:bodyPr>
            <a:normAutofit/>
          </a:bodyPr>
          <a:lstStyle/>
          <a:p>
            <a:pPr algn="l"/>
            <a:r>
              <a:rPr lang="en-US" sz="4500" b="1" i="1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Join this livestream…</a:t>
            </a:r>
            <a:endParaRPr lang="en-US" sz="45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RCB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426892" y="3962400"/>
            <a:ext cx="6457950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join.me/356-493-156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365846" y="1712673"/>
            <a:ext cx="6457950" cy="10981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500" b="1" i="1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Hey Class!</a:t>
            </a:r>
            <a:endParaRPr lang="en-US" sz="45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8789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247493" y="664279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Rutgers Coding Bootcamp - All Rights Reserved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Feedback #2 – Books Please?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lowchart: Process 9"/>
          <p:cNvSpPr/>
          <p:nvPr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D11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71" y="6410337"/>
            <a:ext cx="3968271" cy="44766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RCB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pic>
        <p:nvPicPr>
          <p:cNvPr id="4098" name="Picture 2" descr="http://i0.wp.com/collegemedia.files.wordpress.com/2012/02/screen-shot-2012-02-25-at-1-26-13-pm.png?resize=500%2C37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809997"/>
            <a:ext cx="7168719" cy="5362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9231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247493" y="664279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Rutgers Coding Bootcamp - All Rights Reserved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lowchart: Process 9"/>
          <p:cNvSpPr/>
          <p:nvPr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D11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71" y="6410337"/>
            <a:ext cx="3968271" cy="44766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RCB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sp>
        <p:nvSpPr>
          <p:cNvPr id="18" name="Rectangle 17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Feedback #2 – Books Please?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Shape 70"/>
          <p:cNvSpPr txBox="1">
            <a:spLocks/>
          </p:cNvSpPr>
          <p:nvPr/>
        </p:nvSpPr>
        <p:spPr>
          <a:xfrm>
            <a:off x="304799" y="761999"/>
            <a:ext cx="8740775" cy="5545777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Advice:</a:t>
            </a:r>
            <a:r>
              <a:rPr lang="en-US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en-US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While in this program, concentrate </a:t>
            </a:r>
            <a:r>
              <a:rPr lang="en-US" sz="22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all</a:t>
            </a:r>
            <a:r>
              <a:rPr lang="en-US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your efforts on what we’re covering in class.</a:t>
            </a:r>
          </a:p>
          <a:p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Books can be helpful when you are learning on your own, but in a </a:t>
            </a:r>
            <a:r>
              <a:rPr lang="en-US" sz="2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bootcamp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 like this – they can also be distracting, especially when our class is moving so quickly.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When you go home focus all your efforts on trying to re-complete exercises, complete the homework, and going over slides.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Once you are done with the program you can invest in books and outside tutorials. </a:t>
            </a:r>
          </a:p>
        </p:txBody>
      </p:sp>
    </p:spTree>
    <p:extLst>
      <p:ext uri="{BB962C8B-B14F-4D97-AF65-F5344CB8AC3E}">
        <p14:creationId xmlns:p14="http://schemas.microsoft.com/office/powerpoint/2010/main" val="1857457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247493" y="664279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Rutgers Coding Bootcamp - All Rights Reserved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lowchart: Process 9"/>
          <p:cNvSpPr/>
          <p:nvPr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D11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71" y="6410337"/>
            <a:ext cx="3968271" cy="44766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RCB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sp>
        <p:nvSpPr>
          <p:cNvPr id="18" name="Rectangle 17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Feedback #2 – Books Please?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529" y="685800"/>
            <a:ext cx="8720940" cy="4371975"/>
          </a:xfrm>
          <a:prstGeom prst="rect">
            <a:avLst/>
          </a:prstGeom>
        </p:spPr>
      </p:pic>
      <p:sp>
        <p:nvSpPr>
          <p:cNvPr id="15" name="Shape 70"/>
          <p:cNvSpPr txBox="1">
            <a:spLocks/>
          </p:cNvSpPr>
          <p:nvPr/>
        </p:nvSpPr>
        <p:spPr>
          <a:xfrm>
            <a:off x="304800" y="5217574"/>
            <a:ext cx="8610599" cy="1192762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Safari Books 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provides a subscription service to view / download unlimited tech books. This is the </a:t>
            </a:r>
            <a:r>
              <a:rPr lang="en-US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de facto 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place to get software books as the subscription is cheaper than buying single books.</a:t>
            </a: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446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247493" y="664279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Rutgers Coding Bootcamp - All Rights Reserved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lowchart: Process 9"/>
          <p:cNvSpPr/>
          <p:nvPr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D11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71" y="6410337"/>
            <a:ext cx="3968271" cy="44766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RCB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sp>
        <p:nvSpPr>
          <p:cNvPr id="18" name="Rectangle 17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Feedback #2 – Books Please?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Shape 70"/>
          <p:cNvSpPr txBox="1">
            <a:spLocks/>
          </p:cNvSpPr>
          <p:nvPr/>
        </p:nvSpPr>
        <p:spPr>
          <a:xfrm>
            <a:off x="304800" y="5827914"/>
            <a:ext cx="8610599" cy="58242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Tuts+ 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offers a number of high-quality end-to-end tutorials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816" y="732751"/>
            <a:ext cx="7218366" cy="4965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972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247493" y="664279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Rutgers Coding Bootcamp - All Rights Reserved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lowchart: Process 9"/>
          <p:cNvSpPr/>
          <p:nvPr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D11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71" y="6410337"/>
            <a:ext cx="3968271" cy="44766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RCB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sp>
        <p:nvSpPr>
          <p:cNvPr id="18" name="Rectangle 17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Feedback #2 – Books Please?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Shape 70"/>
          <p:cNvSpPr txBox="1">
            <a:spLocks/>
          </p:cNvSpPr>
          <p:nvPr/>
        </p:nvSpPr>
        <p:spPr>
          <a:xfrm>
            <a:off x="304800" y="4258792"/>
            <a:ext cx="8610599" cy="1370744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Code School 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offers some of the best online courses on HTML, CSS, </a:t>
            </a:r>
            <a:r>
              <a:rPr lang="en-US" sz="2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Javascript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, Node, Express, and Angular tutorials of anywhere.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" y="860746"/>
            <a:ext cx="8610599" cy="3164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061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247493" y="664279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Rutgers Coding Bootcamp - All Rights Reserved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lowchart: Process 9"/>
          <p:cNvSpPr/>
          <p:nvPr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D11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71" y="6410337"/>
            <a:ext cx="3968271" cy="44766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RCB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sp>
        <p:nvSpPr>
          <p:cNvPr id="18" name="Rectangle 17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Feedback #3 – Homework Relevance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122" name="Picture 2" descr="https://s-media-cache-ak0.pinimg.com/564x/dd/83/7a/dd837ab66b4ff40fb4eca62be5776eff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789548"/>
            <a:ext cx="7239000" cy="5429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8679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247493" y="664279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Rutgers Coding Bootcamp - All Rights Reserved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lowchart: Process 9"/>
          <p:cNvSpPr/>
          <p:nvPr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D11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71" y="6410337"/>
            <a:ext cx="3968271" cy="44766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RCB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sp>
        <p:nvSpPr>
          <p:cNvPr id="18" name="Rectangle 17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Feedback #3 – Homework Relevance</a:t>
            </a:r>
          </a:p>
        </p:txBody>
      </p:sp>
      <p:sp>
        <p:nvSpPr>
          <p:cNvPr id="15" name="Shape 70"/>
          <p:cNvSpPr txBox="1">
            <a:spLocks/>
          </p:cNvSpPr>
          <p:nvPr/>
        </p:nvSpPr>
        <p:spPr>
          <a:xfrm>
            <a:off x="304799" y="761999"/>
            <a:ext cx="8740775" cy="5545777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Going forward, Homework will always be due on </a:t>
            </a:r>
            <a:r>
              <a:rPr lang="en-US" sz="22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Wednesday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This is to give you additional time to get help via Virtual Office Hours and In-Class Office Hours.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Additionally, every Wednesday, I’ll give you a primer on how to get started on the homework and some general advice on how to avoid snags. </a:t>
            </a:r>
          </a:p>
        </p:txBody>
      </p:sp>
    </p:spTree>
    <p:extLst>
      <p:ext uri="{BB962C8B-B14F-4D97-AF65-F5344CB8AC3E}">
        <p14:creationId xmlns:p14="http://schemas.microsoft.com/office/powerpoint/2010/main" val="1096221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64080"/>
          </a:xfrm>
          <a:prstGeom prst="rect">
            <a:avLst/>
          </a:prstGeom>
        </p:spPr>
      </p:pic>
      <p:sp>
        <p:nvSpPr>
          <p:cNvPr id="9" name="Flowchart: Process 8"/>
          <p:cNvSpPr/>
          <p:nvPr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304800" y="2639437"/>
            <a:ext cx="6457950" cy="1098174"/>
          </a:xfrm>
        </p:spPr>
        <p:txBody>
          <a:bodyPr>
            <a:normAutofit/>
          </a:bodyPr>
          <a:lstStyle/>
          <a:p>
            <a:pPr algn="l"/>
            <a:r>
              <a:rPr lang="en-US" sz="4500" b="1" i="1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Today’s Class!</a:t>
            </a:r>
            <a:endParaRPr lang="en-US" sz="45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RCB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2443031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Rectangle 15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Our Secret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8" name="Straight Connector 37"/>
          <p:cNvCxnSpPr/>
          <p:nvPr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lowchart: Process 9"/>
          <p:cNvSpPr/>
          <p:nvPr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D11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71" y="6410337"/>
            <a:ext cx="3968271" cy="44766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RCB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sp>
        <p:nvSpPr>
          <p:cNvPr id="9" name="Shape 70"/>
          <p:cNvSpPr txBox="1">
            <a:spLocks/>
          </p:cNvSpPr>
          <p:nvPr/>
        </p:nvSpPr>
        <p:spPr>
          <a:xfrm>
            <a:off x="-5870" y="783753"/>
            <a:ext cx="9149870" cy="5643838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800" b="1" u="sng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Shhh</a:t>
            </a:r>
            <a:r>
              <a:rPr lang="en-US" sz="28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!</a:t>
            </a:r>
          </a:p>
          <a:p>
            <a:pPr marL="0" indent="0" algn="ctr">
              <a:buNone/>
            </a:pP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Today’s “intended” class isn’t “very” important…</a:t>
            </a:r>
            <a:endParaRPr lang="en-US" sz="28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Grab as many details as you can, but don’t stress out!</a:t>
            </a:r>
            <a:endParaRPr lang="en-US" sz="28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42" name="Picture 2" descr="http://www.auburn.edu/academic/education/reading_genie/awakenings/shhh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8967" y="2158305"/>
            <a:ext cx="2720196" cy="327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5806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64080"/>
          </a:xfrm>
          <a:prstGeom prst="rect">
            <a:avLst/>
          </a:prstGeom>
        </p:spPr>
      </p:pic>
      <p:sp>
        <p:nvSpPr>
          <p:cNvPr id="9" name="Flowchart: Process 8"/>
          <p:cNvSpPr/>
          <p:nvPr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304800" y="2639437"/>
            <a:ext cx="6457950" cy="1098174"/>
          </a:xfrm>
        </p:spPr>
        <p:txBody>
          <a:bodyPr>
            <a:normAutofit/>
          </a:bodyPr>
          <a:lstStyle/>
          <a:p>
            <a:pPr algn="l"/>
            <a:r>
              <a:rPr lang="en-US" sz="4500" b="1" i="1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CSS Typography</a:t>
            </a:r>
            <a:endParaRPr lang="en-US" sz="45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RCB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4056635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64080"/>
          </a:xfrm>
          <a:prstGeom prst="rect">
            <a:avLst/>
          </a:prstGeom>
        </p:spPr>
      </p:pic>
      <p:sp>
        <p:nvSpPr>
          <p:cNvPr id="9" name="Flowchart: Process 8"/>
          <p:cNvSpPr/>
          <p:nvPr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304800" y="2895599"/>
            <a:ext cx="6457950" cy="842011"/>
          </a:xfrm>
        </p:spPr>
        <p:txBody>
          <a:bodyPr>
            <a:normAutofit/>
          </a:bodyPr>
          <a:lstStyle/>
          <a:p>
            <a:pPr algn="l"/>
            <a:r>
              <a:rPr lang="en-US" sz="4500" b="1" i="1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Down and Dirty CSS</a:t>
            </a:r>
            <a:endParaRPr lang="en-US" sz="45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390606" y="2667000"/>
            <a:ext cx="1066800" cy="257237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Day 5	</a:t>
            </a:r>
            <a:endParaRPr lang="en-US" sz="2000" b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426892" y="3962400"/>
            <a:ext cx="6457950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Rutgers Coding Bootcamp | </a:t>
            </a: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February 3, 2016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RCB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677479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Rectangle 15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Typography is Huge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8" name="Straight Connector 37"/>
          <p:cNvCxnSpPr/>
          <p:nvPr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lowchart: Process 9"/>
          <p:cNvSpPr/>
          <p:nvPr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D11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71" y="6410337"/>
            <a:ext cx="3968271" cy="44766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RCB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560" y="798993"/>
            <a:ext cx="8549640" cy="202770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77218" y="4094198"/>
            <a:ext cx="6334125" cy="22574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4320" y="2392674"/>
            <a:ext cx="7115175" cy="15716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5871" y="4035484"/>
            <a:ext cx="3724275" cy="2038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355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Rectangle 15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Typography is Huge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8" name="Straight Connector 37"/>
          <p:cNvCxnSpPr/>
          <p:nvPr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lowchart: Process 9"/>
          <p:cNvSpPr/>
          <p:nvPr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D11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71" y="6410337"/>
            <a:ext cx="3968271" cy="44766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RCB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387" y="946058"/>
            <a:ext cx="8405813" cy="4238028"/>
          </a:xfrm>
          <a:prstGeom prst="rect">
            <a:avLst/>
          </a:prstGeom>
        </p:spPr>
      </p:pic>
      <p:sp>
        <p:nvSpPr>
          <p:cNvPr id="14" name="Shape 70"/>
          <p:cNvSpPr txBox="1">
            <a:spLocks/>
          </p:cNvSpPr>
          <p:nvPr/>
        </p:nvSpPr>
        <p:spPr>
          <a:xfrm>
            <a:off x="304800" y="5226499"/>
            <a:ext cx="8610599" cy="1370744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Typography 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can play a huge role in the visual aesthetic and emotional identity of a webpage. 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0477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Rectangle 15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Typographic Properties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8" name="Straight Connector 37"/>
          <p:cNvCxnSpPr/>
          <p:nvPr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lowchart: Process 9"/>
          <p:cNvSpPr/>
          <p:nvPr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D11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71" y="6410337"/>
            <a:ext cx="3968271" cy="44766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RCB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sp>
        <p:nvSpPr>
          <p:cNvPr id="15" name="Shape 70"/>
          <p:cNvSpPr txBox="1">
            <a:spLocks/>
          </p:cNvSpPr>
          <p:nvPr/>
        </p:nvSpPr>
        <p:spPr>
          <a:xfrm>
            <a:off x="409304" y="783753"/>
            <a:ext cx="8610599" cy="5626583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Line Height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Distance between lines of text on a page. (Golden Ratio of 1.5x font).</a:t>
            </a:r>
          </a:p>
          <a:p>
            <a:endParaRPr lang="en-US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Font-Size</a:t>
            </a:r>
            <a:b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Actual size of lettering. Should be at least 16 </a:t>
            </a:r>
            <a:r>
              <a:rPr lang="en-US" sz="1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px</a:t>
            </a: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 on 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modern pages.</a:t>
            </a:r>
            <a:b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https://</a:t>
            </a: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www.smashingmagazine.com/2011/10/16-pixels-body-copy-anything-less-costly-mistake</a:t>
            </a:r>
            <a:endParaRPr lang="en-US" sz="1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Line Length</a:t>
            </a:r>
            <a:b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Not a CSS property but rather a standard. Should be about 50-75 characters per line on 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a desktop </a:t>
            </a:r>
            <a:b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http://</a:t>
            </a: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baymard.com/blog/line-length-readability</a:t>
            </a:r>
            <a:endParaRPr lang="en-US" sz="1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Letter Spacing</a:t>
            </a:r>
            <a:b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Spacing</a:t>
            </a: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 between individual letters (try to avoid cramping)</a:t>
            </a:r>
            <a:b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1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San Serif vs Serif</a:t>
            </a:r>
            <a:b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Sans-serif (have no line underneath) and are easier to read online </a:t>
            </a:r>
            <a:b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1660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Rectangle 15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Line Height vs Fonts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8" name="Straight Connector 37"/>
          <p:cNvCxnSpPr/>
          <p:nvPr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lowchart: Process 9"/>
          <p:cNvSpPr/>
          <p:nvPr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D11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71" y="6410337"/>
            <a:ext cx="3968271" cy="44766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RCB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pic>
        <p:nvPicPr>
          <p:cNvPr id="1028" name="Picture 4" descr="http://i.stack.imgur.com/wZtaK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99" y="914400"/>
            <a:ext cx="8526007" cy="4407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9818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Rectangle 15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Line Length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8" name="Straight Connector 37"/>
          <p:cNvCxnSpPr/>
          <p:nvPr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lowchart: Process 9"/>
          <p:cNvSpPr/>
          <p:nvPr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D11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71" y="6410337"/>
            <a:ext cx="3968271" cy="44766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RCB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pic>
        <p:nvPicPr>
          <p:cNvPr id="3074" name="Picture 2" descr="https://material-design.storage.googleapis.com/publish/material_v_4/material_ext_publish/0B6Okdz75tqQsVDdtU1NfU3Jtdlk/style_typography_styles_linelengths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066800"/>
            <a:ext cx="8658410" cy="464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9617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Rectangle 15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Serif vs Sans Serif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8" name="Straight Connector 37"/>
          <p:cNvCxnSpPr/>
          <p:nvPr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lowchart: Process 9"/>
          <p:cNvSpPr/>
          <p:nvPr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D11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71" y="6410337"/>
            <a:ext cx="3968271" cy="44766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RCB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pic>
        <p:nvPicPr>
          <p:cNvPr id="1026" name="Picture 2" descr="http://cdncms.fonts.net/images/6bff0c2cdbbcca14/A.SerifSansPrint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99" y="824191"/>
            <a:ext cx="8701095" cy="4814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8908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Rectangle 15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Custom Fonts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8" name="Straight Connector 37"/>
          <p:cNvCxnSpPr/>
          <p:nvPr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lowchart: Process 9"/>
          <p:cNvSpPr/>
          <p:nvPr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D11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71" y="6410337"/>
            <a:ext cx="3968271" cy="44766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RCB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sp>
        <p:nvSpPr>
          <p:cNvPr id="15" name="Shape 70"/>
          <p:cNvSpPr txBox="1">
            <a:spLocks/>
          </p:cNvSpPr>
          <p:nvPr/>
        </p:nvSpPr>
        <p:spPr>
          <a:xfrm>
            <a:off x="409304" y="783753"/>
            <a:ext cx="8610599" cy="5626583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Modern CSS allows developers / designers to include their own fonts as part of their </a:t>
            </a:r>
            <a:r>
              <a:rPr lang="en-US" sz="18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webdesign</a:t>
            </a:r>
            <a: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This allows viewers to see a website with fonts that their computer doesn’t have installed.</a:t>
            </a:r>
          </a:p>
          <a:p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Defining Fonts looks like the below:</a:t>
            </a:r>
          </a:p>
          <a:p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278" y="3276600"/>
            <a:ext cx="8067621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322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Rectangle 15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Google Fonts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8" name="Straight Connector 37"/>
          <p:cNvCxnSpPr/>
          <p:nvPr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lowchart: Process 9"/>
          <p:cNvSpPr/>
          <p:nvPr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D11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71" y="6410337"/>
            <a:ext cx="3968271" cy="44766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RCB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150" y="995747"/>
            <a:ext cx="8401050" cy="4692408"/>
          </a:xfrm>
          <a:prstGeom prst="rect">
            <a:avLst/>
          </a:prstGeom>
        </p:spPr>
      </p:pic>
      <p:sp>
        <p:nvSpPr>
          <p:cNvPr id="14" name="Shape 70"/>
          <p:cNvSpPr txBox="1">
            <a:spLocks/>
          </p:cNvSpPr>
          <p:nvPr/>
        </p:nvSpPr>
        <p:spPr>
          <a:xfrm>
            <a:off x="304800" y="5818053"/>
            <a:ext cx="8610599" cy="779189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Google Custom Fonts can be easily incorporated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3886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lowchart: Process 7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04800" y="914400"/>
            <a:ext cx="86868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Assignment</a:t>
            </a:r>
          </a:p>
          <a:p>
            <a:endParaRPr lang="en-US" sz="2400" dirty="0" smtClean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Work through the process of incorporating a custom Google Font into some of your past code. Be sure to incorporate both a serif font and a sans-serif font.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Then proceed through the steps to create a </a:t>
            </a:r>
            <a:r>
              <a:rPr lang="en-US" sz="2400" dirty="0" err="1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Git</a:t>
            </a: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 branch and create a pull-request on your own code.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Additional details sent via Slack.</a:t>
            </a: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Flowchart: Process 12"/>
          <p:cNvSpPr/>
          <p:nvPr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D11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71" y="6410337"/>
            <a:ext cx="3968271" cy="447663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RCB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cxnSp>
        <p:nvCxnSpPr>
          <p:cNvPr id="16" name="Straight Connector 15"/>
          <p:cNvCxnSpPr/>
          <p:nvPr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021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64080"/>
          </a:xfrm>
          <a:prstGeom prst="rect">
            <a:avLst/>
          </a:prstGeom>
        </p:spPr>
      </p:pic>
      <p:sp>
        <p:nvSpPr>
          <p:cNvPr id="9" name="Flowchart: Process 8"/>
          <p:cNvSpPr/>
          <p:nvPr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304800" y="2639437"/>
            <a:ext cx="6457950" cy="1098174"/>
          </a:xfrm>
        </p:spPr>
        <p:txBody>
          <a:bodyPr>
            <a:normAutofit/>
          </a:bodyPr>
          <a:lstStyle/>
          <a:p>
            <a:pPr algn="l"/>
            <a:r>
              <a:rPr lang="en-US" sz="4500" b="1" i="1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Pseudo Styles</a:t>
            </a:r>
            <a:endParaRPr lang="en-US" sz="45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RCB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2402301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" y="254000"/>
            <a:ext cx="8636000" cy="63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868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Rectangle 15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Pseudo Classes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8" name="Straight Connector 37"/>
          <p:cNvCxnSpPr/>
          <p:nvPr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lowchart: Process 9"/>
          <p:cNvSpPr/>
          <p:nvPr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D11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71" y="6410337"/>
            <a:ext cx="3968271" cy="44766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RCB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4399" y="990600"/>
            <a:ext cx="4310743" cy="511498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4" name="Shape 70"/>
          <p:cNvSpPr txBox="1">
            <a:spLocks/>
          </p:cNvSpPr>
          <p:nvPr/>
        </p:nvSpPr>
        <p:spPr>
          <a:xfrm>
            <a:off x="409305" y="783753"/>
            <a:ext cx="3857896" cy="5626583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Additionally, CSS has keywords that can be added to selectors to highlight a </a:t>
            </a:r>
            <a:r>
              <a:rPr lang="en-US" sz="18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special state</a:t>
            </a:r>
            <a: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of the element selected.</a:t>
            </a:r>
          </a:p>
          <a:p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Great example: CSS can hook onto the specific moment when a link is </a:t>
            </a:r>
            <a:r>
              <a:rPr lang="en-US" sz="18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hovered over</a:t>
            </a: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 using the </a:t>
            </a:r>
            <a: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:hover </a:t>
            </a: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pseudo-class. </a:t>
            </a:r>
          </a:p>
          <a:p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Complete list of 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pseudo-classes found here: 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https://</a:t>
            </a: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developer.mozilla.org/en-US/docs/Web/CSS/Pseudo-classes</a:t>
            </a:r>
            <a:endParaRPr lang="en-US" sz="1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4395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Rectangle 15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Button with Various States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8" name="Straight Connector 37"/>
          <p:cNvCxnSpPr/>
          <p:nvPr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lowchart: Process 9"/>
          <p:cNvSpPr/>
          <p:nvPr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D11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71" y="6410337"/>
            <a:ext cx="3968271" cy="44766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RCB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pic>
        <p:nvPicPr>
          <p:cNvPr id="4098" name="Picture 2" descr="https://developers.google.com/web/fundamentals/design-and-ui/input/touch/images/button-states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914400"/>
            <a:ext cx="8636000" cy="518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9833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Rectangle 15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Pseudo Classes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8" name="Straight Connector 37"/>
          <p:cNvCxnSpPr/>
          <p:nvPr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lowchart: Process 9"/>
          <p:cNvSpPr/>
          <p:nvPr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D11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71" y="6410337"/>
            <a:ext cx="3968271" cy="44766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RCB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sp>
        <p:nvSpPr>
          <p:cNvPr id="14" name="Shape 70"/>
          <p:cNvSpPr txBox="1">
            <a:spLocks/>
          </p:cNvSpPr>
          <p:nvPr/>
        </p:nvSpPr>
        <p:spPr>
          <a:xfrm>
            <a:off x="409305" y="783753"/>
            <a:ext cx="4845866" cy="5626583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You can even use pseudo classes to target a specific component of a larger element.</a:t>
            </a:r>
          </a:p>
          <a:p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Example: </a:t>
            </a:r>
            <a:b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Target every other bullet point.</a:t>
            </a:r>
            <a:b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Target very other table row a certain way.</a:t>
            </a:r>
            <a:b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1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Code Snippet</a:t>
            </a:r>
            <a:b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See code to the left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/>
          <a:srcRect r="23302"/>
          <a:stretch/>
        </p:blipFill>
        <p:spPr>
          <a:xfrm>
            <a:off x="5255171" y="1228811"/>
            <a:ext cx="3660230" cy="161317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4464" y="3100230"/>
            <a:ext cx="2492123" cy="3041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327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Rectangle 15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Pseudo Elements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8" name="Straight Connector 37"/>
          <p:cNvCxnSpPr/>
          <p:nvPr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lowchart: Process 9"/>
          <p:cNvSpPr/>
          <p:nvPr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D11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71" y="6410337"/>
            <a:ext cx="3968271" cy="44766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RCB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sp>
        <p:nvSpPr>
          <p:cNvPr id="14" name="Shape 70"/>
          <p:cNvSpPr txBox="1">
            <a:spLocks/>
          </p:cNvSpPr>
          <p:nvPr/>
        </p:nvSpPr>
        <p:spPr>
          <a:xfrm>
            <a:off x="409305" y="783753"/>
            <a:ext cx="3857896" cy="5626583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Additionally, CSS has keywords that can be added to style particular parts of an HTML document.</a:t>
            </a:r>
          </a:p>
          <a:p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Great example: </a:t>
            </a: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You can use pseudo-elements to dynamically identify the first-letter or first line.</a:t>
            </a:r>
            <a:b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More experimentally you can also use it to style spelling errors or grammar errors a certain way</a:t>
            </a: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https://</a:t>
            </a: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developer.mozilla.org/en-US/docs/Web/CSS/Pseudo-elements</a:t>
            </a:r>
            <a:endParaRPr lang="en-US" sz="1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5"/>
          <a:srcRect r="22396"/>
          <a:stretch/>
        </p:blipFill>
        <p:spPr>
          <a:xfrm>
            <a:off x="5105400" y="798992"/>
            <a:ext cx="3810000" cy="4276897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86467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Rectangle 15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Pseudo Elements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8" name="Straight Connector 37"/>
          <p:cNvCxnSpPr/>
          <p:nvPr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lowchart: Process 9"/>
          <p:cNvSpPr/>
          <p:nvPr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D11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71" y="6410337"/>
            <a:ext cx="3968271" cy="44766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RCB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825" y="3078242"/>
            <a:ext cx="8134350" cy="321945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825" y="1132622"/>
            <a:ext cx="3267075" cy="146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20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lowchart: Process 7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Flowchart: Process 12"/>
          <p:cNvSpPr/>
          <p:nvPr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D11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71" y="6410337"/>
            <a:ext cx="3968271" cy="447663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RCB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cxnSp>
        <p:nvCxnSpPr>
          <p:cNvPr id="16" name="Straight Connector 15"/>
          <p:cNvCxnSpPr/>
          <p:nvPr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897818"/>
            <a:ext cx="9144000" cy="4213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822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lowchart: Process 7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Flowchart: Process 12"/>
          <p:cNvSpPr/>
          <p:nvPr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D11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71" y="6410337"/>
            <a:ext cx="3968271" cy="447663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RCB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cxnSp>
        <p:nvCxnSpPr>
          <p:cNvPr id="16" name="Straight Connector 15"/>
          <p:cNvCxnSpPr/>
          <p:nvPr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04800" y="914400"/>
            <a:ext cx="86868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Assignment:</a:t>
            </a:r>
          </a:p>
          <a:p>
            <a:endParaRPr lang="en-US" sz="2400" dirty="0" smtClean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Make a new HTML document of your choosing (or use one you’ve generated before).</a:t>
            </a:r>
            <a:b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</a:b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/>
            </a:r>
            <a:b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</a:b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Then modify its CSS to use at least 2 CSS pseudo-classes and 2 pseudo-elements in the style sheet.</a:t>
            </a:r>
          </a:p>
          <a:p>
            <a:endParaRPr lang="en-US" sz="2400" dirty="0" smtClean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Post this code to GitHub then slack a screenshot of your creation with a comment listing which pseudo-thingies you used. </a:t>
            </a: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7324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64080"/>
          </a:xfrm>
          <a:prstGeom prst="rect">
            <a:avLst/>
          </a:prstGeom>
        </p:spPr>
      </p:pic>
      <p:sp>
        <p:nvSpPr>
          <p:cNvPr id="9" name="Flowchart: Process 8"/>
          <p:cNvSpPr/>
          <p:nvPr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304800" y="2639437"/>
            <a:ext cx="6457950" cy="1098174"/>
          </a:xfrm>
        </p:spPr>
        <p:txBody>
          <a:bodyPr>
            <a:normAutofit/>
          </a:bodyPr>
          <a:lstStyle/>
          <a:p>
            <a:pPr algn="l"/>
            <a:r>
              <a:rPr lang="en-US" sz="4500" b="1" i="1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Break</a:t>
            </a:r>
            <a:endParaRPr lang="en-US" sz="45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RCB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296851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lowchart: Process 7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Flowchart: Process 12"/>
          <p:cNvSpPr/>
          <p:nvPr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D11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71" y="6410337"/>
            <a:ext cx="3968271" cy="447663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RCB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cxnSp>
        <p:nvCxnSpPr>
          <p:cNvPr id="16" name="Straight Connector 15"/>
          <p:cNvCxnSpPr/>
          <p:nvPr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04800" y="914400"/>
            <a:ext cx="86868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Assignment:</a:t>
            </a:r>
          </a:p>
          <a:p>
            <a:endParaRPr lang="en-US" sz="2400" dirty="0" smtClean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Take the code you just posted to GitHub and share the </a:t>
            </a:r>
            <a:r>
              <a:rPr lang="en-US" sz="2400" dirty="0" err="1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git</a:t>
            </a: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 URL with a partner. 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Have your partner modify at least one of the pseudo-elements (or create a new one). Then have your partner create a branch and submit a pull request. 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Do the same for your partner’s code as well. </a:t>
            </a: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4742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64080"/>
          </a:xfrm>
          <a:prstGeom prst="rect">
            <a:avLst/>
          </a:prstGeom>
        </p:spPr>
      </p:pic>
      <p:sp>
        <p:nvSpPr>
          <p:cNvPr id="9" name="Flowchart: Process 8"/>
          <p:cNvSpPr/>
          <p:nvPr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304800" y="2639437"/>
            <a:ext cx="6457950" cy="1098174"/>
          </a:xfrm>
        </p:spPr>
        <p:txBody>
          <a:bodyPr>
            <a:normAutofit/>
          </a:bodyPr>
          <a:lstStyle/>
          <a:p>
            <a:pPr algn="l"/>
            <a:r>
              <a:rPr lang="en-US" sz="4500" b="1" i="1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CSS3 Effects</a:t>
            </a:r>
            <a:endParaRPr lang="en-US" sz="45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RCB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1344694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64080"/>
          </a:xfrm>
          <a:prstGeom prst="rect">
            <a:avLst/>
          </a:prstGeom>
        </p:spPr>
      </p:pic>
      <p:sp>
        <p:nvSpPr>
          <p:cNvPr id="9" name="Flowchart: Process 8"/>
          <p:cNvSpPr/>
          <p:nvPr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304800" y="2639437"/>
            <a:ext cx="6457950" cy="1098174"/>
          </a:xfrm>
        </p:spPr>
        <p:txBody>
          <a:bodyPr>
            <a:normAutofit/>
          </a:bodyPr>
          <a:lstStyle/>
          <a:p>
            <a:pPr algn="l"/>
            <a:r>
              <a:rPr lang="en-US" sz="4500" b="1" i="1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 Few Admin Things…</a:t>
            </a:r>
            <a:endParaRPr lang="en-US" sz="45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RCB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4046671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Rectangle 15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CSS3 Effects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8" name="Straight Connector 37"/>
          <p:cNvCxnSpPr/>
          <p:nvPr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lowchart: Process 9"/>
          <p:cNvSpPr/>
          <p:nvPr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D11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71" y="6410337"/>
            <a:ext cx="3968271" cy="44766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RCB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sp>
        <p:nvSpPr>
          <p:cNvPr id="15" name="Shape 70"/>
          <p:cNvSpPr txBox="1">
            <a:spLocks/>
          </p:cNvSpPr>
          <p:nvPr/>
        </p:nvSpPr>
        <p:spPr>
          <a:xfrm>
            <a:off x="409304" y="783753"/>
            <a:ext cx="8610599" cy="5626583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Shadows</a:t>
            </a:r>
            <a:b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text-shadow - can be applied to any text element on a page. </a:t>
            </a:r>
            <a:b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box-shadow – can be applied to any border box on a page.</a:t>
            </a:r>
          </a:p>
          <a:p>
            <a:endParaRPr lang="en-US" sz="18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8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Rounded Corners – </a:t>
            </a: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can be applied to make boxes have curved edges </a:t>
            </a:r>
            <a: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18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122" name="Picture 2" descr="http://www.paulund.co.uk/wp-content/uploads/2012/01/CSS-Box-Shadow-Effects5-590x223.png?4c3b2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262" y="3280547"/>
            <a:ext cx="3307138" cy="1249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262" y="1600200"/>
            <a:ext cx="2926138" cy="95062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5262" y="5260256"/>
            <a:ext cx="3764338" cy="955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03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lowchart: Process 7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Flowchart: Process 12"/>
          <p:cNvSpPr/>
          <p:nvPr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D11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71" y="6410337"/>
            <a:ext cx="3968271" cy="447663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RCB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cxnSp>
        <p:nvCxnSpPr>
          <p:cNvPr id="16" name="Straight Connector 15"/>
          <p:cNvCxnSpPr/>
          <p:nvPr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04800" y="914400"/>
            <a:ext cx="86868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Assignment:</a:t>
            </a:r>
          </a:p>
          <a:p>
            <a:endParaRPr lang="en-US" sz="2400" dirty="0" smtClean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Take the code you’ve been working on with your partner and apply each of the following on the page: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Text-shadow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Box-shadow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 box with rounded corners</a:t>
            </a:r>
            <a:b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</a:br>
            <a:endParaRPr lang="en-US" sz="2400" dirty="0" smtClean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Create a branch and submit a pull-request to your </a:t>
            </a:r>
            <a:r>
              <a:rPr lang="en-US" sz="240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partner when done. </a:t>
            </a: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7896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64080"/>
          </a:xfrm>
          <a:prstGeom prst="rect">
            <a:avLst/>
          </a:prstGeom>
        </p:spPr>
      </p:pic>
      <p:sp>
        <p:nvSpPr>
          <p:cNvPr id="9" name="Flowchart: Process 8"/>
          <p:cNvSpPr/>
          <p:nvPr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304800" y="2639437"/>
            <a:ext cx="6457950" cy="1098174"/>
          </a:xfrm>
        </p:spPr>
        <p:txBody>
          <a:bodyPr>
            <a:normAutofit/>
          </a:bodyPr>
          <a:lstStyle/>
          <a:p>
            <a:pPr algn="l"/>
            <a:r>
              <a:rPr lang="en-US" sz="4500" b="1" i="1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Questions?</a:t>
            </a:r>
            <a:endParaRPr lang="en-US" sz="45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RCB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32279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247493" y="664279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Rutgers Coding Bootcamp - All Rights Reserved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04800" y="98052"/>
            <a:ext cx="594269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DID YOU GET MAH GUIDES????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lowchart: Process 9"/>
          <p:cNvSpPr/>
          <p:nvPr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D11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71" y="6410337"/>
            <a:ext cx="3968271" cy="44766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RCB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040" y="881019"/>
            <a:ext cx="4329759" cy="529118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3000" y="896259"/>
            <a:ext cx="3904953" cy="529118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866285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247493" y="664279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Rutgers Coding Bootcamp - All Rights Reserved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04800" y="98052"/>
            <a:ext cx="407670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Reviewed Feedback…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lowchart: Process 9"/>
          <p:cNvSpPr/>
          <p:nvPr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D11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71" y="6410337"/>
            <a:ext cx="3968271" cy="44766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RCB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" y="914400"/>
            <a:ext cx="8553450" cy="4548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732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247493" y="664279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Rutgers Coding Bootcamp - All Rights Reserved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Feedback #1 – Pace is Fast!!!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lowchart: Process 9"/>
          <p:cNvSpPr/>
          <p:nvPr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D11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71" y="6410337"/>
            <a:ext cx="3968271" cy="44766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RCB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pic>
        <p:nvPicPr>
          <p:cNvPr id="1030" name="Picture 6" descr="http://www.lolroflmao.com/wp-content/uploads/2011/11/Has-been-studying-his-subject-for-30-years-Assumes-you-will-understand-it-after-3-classes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793564"/>
            <a:ext cx="7822383" cy="5226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6037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247493" y="664279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Rutgers Coding Bootcamp - All Rights Reserved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lowchart: Process 9"/>
          <p:cNvSpPr/>
          <p:nvPr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D11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71" y="6410337"/>
            <a:ext cx="3968271" cy="44766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RCB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sp>
        <p:nvSpPr>
          <p:cNvPr id="18" name="Rectangle 17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Feedback #1 – Pace is Fast!!!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Shape 70"/>
          <p:cNvSpPr txBox="1">
            <a:spLocks/>
          </p:cNvSpPr>
          <p:nvPr/>
        </p:nvSpPr>
        <p:spPr>
          <a:xfrm>
            <a:off x="304799" y="761999"/>
            <a:ext cx="8740775" cy="5545777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Here’s the reality, the pace of this program </a:t>
            </a:r>
            <a:r>
              <a:rPr lang="en-US" sz="2200" b="1" i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is FAST</a:t>
            </a:r>
            <a:r>
              <a:rPr lang="en-US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We could slow down and make it easier – but that wouldn’t prepare you to be developers right out of the program.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Take up the challenge. Try to retain as much as you can. 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Then on your own time (after the program), go back and review the concepts you felt you needed a refresher on. </a:t>
            </a:r>
          </a:p>
          <a:p>
            <a:pPr marL="0" indent="0">
              <a:buNone/>
            </a:pPr>
            <a:endParaRPr lang="en-US" sz="22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Don’t try to master </a:t>
            </a:r>
            <a:r>
              <a:rPr lang="en-US" sz="2200" i="1" dirty="0" smtClean="0">
                <a:latin typeface="Arial" panose="020B0604020202020204" pitchFamily="34" charset="0"/>
                <a:cs typeface="Arial" panose="020B0604020202020204" pitchFamily="34" charset="0"/>
              </a:rPr>
              <a:t>every 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little detail. 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Focus on the big picture and how to find what you need, when you need it.</a:t>
            </a:r>
            <a:r>
              <a:rPr lang="en-US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63775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247493" y="664279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Rutgers Coding Bootcamp - All Rights Reserved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lowchart: Process 9"/>
          <p:cNvSpPr/>
          <p:nvPr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D11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71" y="6410337"/>
            <a:ext cx="3968271" cy="44766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RCB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sp>
        <p:nvSpPr>
          <p:cNvPr id="18" name="Rectangle 17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Feedback #1 – Pace is Fast!!!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Shape 70"/>
          <p:cNvSpPr txBox="1">
            <a:spLocks/>
          </p:cNvSpPr>
          <p:nvPr/>
        </p:nvSpPr>
        <p:spPr>
          <a:xfrm>
            <a:off x="304799" y="761999"/>
            <a:ext cx="8740775" cy="5545777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That said, as instructors / TAs we are here to help.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As we fall into a class rhythm, I’m going to start incorporating a few 1-on-1 meetings with each of you. 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The goal of these meetings is to asses your current abilities, your professional goals, what deficiencies you have, and steps to get on the right track. 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These might be before / after class.</a:t>
            </a:r>
          </a:p>
        </p:txBody>
      </p:sp>
      <p:pic>
        <p:nvPicPr>
          <p:cNvPr id="2050" name="Picture 2" descr="http://m.memegen.com/ie2327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3672" y="3657600"/>
            <a:ext cx="2580328" cy="2580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8236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POLL_EMBED_ID" val="43cab3ac-259e-4d1c-ac40-a2b8c1f4625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8669</TotalTime>
  <Words>1418</Words>
  <Application>Microsoft Office PowerPoint</Application>
  <PresentationFormat>On-screen Show (4:3)</PresentationFormat>
  <Paragraphs>281</Paragraphs>
  <Slides>42</Slides>
  <Notes>42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6" baseType="lpstr">
      <vt:lpstr>Calibri</vt:lpstr>
      <vt:lpstr>Roboto</vt:lpstr>
      <vt:lpstr>Arial</vt:lpstr>
      <vt:lpstr>Office Theme</vt:lpstr>
      <vt:lpstr>Join this livestream…</vt:lpstr>
      <vt:lpstr>Down and Dirty CSS</vt:lpstr>
      <vt:lpstr>PowerPoint Presentation</vt:lpstr>
      <vt:lpstr>A Few Admin Things…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Today’s Class!</vt:lpstr>
      <vt:lpstr>PowerPoint Presentation</vt:lpstr>
      <vt:lpstr>CSS Typography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Pseudo Styles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Break</vt:lpstr>
      <vt:lpstr>PowerPoint Presentation</vt:lpstr>
      <vt:lpstr>CSS3 Effects</vt:lpstr>
      <vt:lpstr>PowerPoint Presentation</vt:lpstr>
      <vt:lpstr>PowerPoint Presentation</vt:lpstr>
      <vt:lpstr>Questions?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DevChat #1 Introduction to Twitter Bootstrap:  Web Development for Noobs</dc:title>
  <dc:creator>ahaque89</dc:creator>
  <cp:lastModifiedBy>Ahmed Haque</cp:lastModifiedBy>
  <cp:revision>1227</cp:revision>
  <cp:lastPrinted>2016-01-30T16:23:56Z</cp:lastPrinted>
  <dcterms:created xsi:type="dcterms:W3CDTF">2015-01-20T17:19:00Z</dcterms:created>
  <dcterms:modified xsi:type="dcterms:W3CDTF">2016-02-04T02:34:44Z</dcterms:modified>
</cp:coreProperties>
</file>